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57799" marR="57799" indent="0" algn="l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919191"/>
        </a:solidFill>
        <a:effectLst/>
        <a:uFill>
          <a:solidFill>
            <a:srgbClr val="919191"/>
          </a:solidFill>
        </a:uFill>
        <a:latin typeface="Arial"/>
        <a:ea typeface="Arial"/>
        <a:cs typeface="Arial"/>
        <a:sym typeface="Arial"/>
      </a:defRPr>
    </a:lvl1pPr>
    <a:lvl2pPr marL="57799" marR="57799" indent="342900" algn="l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919191"/>
        </a:solidFill>
        <a:effectLst/>
        <a:uFill>
          <a:solidFill>
            <a:srgbClr val="919191"/>
          </a:solidFill>
        </a:uFill>
        <a:latin typeface="Arial"/>
        <a:ea typeface="Arial"/>
        <a:cs typeface="Arial"/>
        <a:sym typeface="Arial"/>
      </a:defRPr>
    </a:lvl2pPr>
    <a:lvl3pPr marL="57799" marR="57799" indent="685800" algn="l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919191"/>
        </a:solidFill>
        <a:effectLst/>
        <a:uFill>
          <a:solidFill>
            <a:srgbClr val="919191"/>
          </a:solidFill>
        </a:uFill>
        <a:latin typeface="Arial"/>
        <a:ea typeface="Arial"/>
        <a:cs typeface="Arial"/>
        <a:sym typeface="Arial"/>
      </a:defRPr>
    </a:lvl3pPr>
    <a:lvl4pPr marL="57799" marR="57799" indent="1028700" algn="l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919191"/>
        </a:solidFill>
        <a:effectLst/>
        <a:uFill>
          <a:solidFill>
            <a:srgbClr val="919191"/>
          </a:solidFill>
        </a:uFill>
        <a:latin typeface="Arial"/>
        <a:ea typeface="Arial"/>
        <a:cs typeface="Arial"/>
        <a:sym typeface="Arial"/>
      </a:defRPr>
    </a:lvl4pPr>
    <a:lvl5pPr marL="57799" marR="57799" indent="1371600" algn="l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919191"/>
        </a:solidFill>
        <a:effectLst/>
        <a:uFill>
          <a:solidFill>
            <a:srgbClr val="919191"/>
          </a:solidFill>
        </a:uFill>
        <a:latin typeface="Arial"/>
        <a:ea typeface="Arial"/>
        <a:cs typeface="Arial"/>
        <a:sym typeface="Arial"/>
      </a:defRPr>
    </a:lvl5pPr>
    <a:lvl6pPr marL="57799" marR="57799" indent="1714500" algn="l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919191"/>
        </a:solidFill>
        <a:effectLst/>
        <a:uFill>
          <a:solidFill>
            <a:srgbClr val="919191"/>
          </a:solidFill>
        </a:uFill>
        <a:latin typeface="Arial"/>
        <a:ea typeface="Arial"/>
        <a:cs typeface="Arial"/>
        <a:sym typeface="Arial"/>
      </a:defRPr>
    </a:lvl6pPr>
    <a:lvl7pPr marL="57799" marR="57799" indent="2057400" algn="l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919191"/>
        </a:solidFill>
        <a:effectLst/>
        <a:uFill>
          <a:solidFill>
            <a:srgbClr val="919191"/>
          </a:solidFill>
        </a:uFill>
        <a:latin typeface="Arial"/>
        <a:ea typeface="Arial"/>
        <a:cs typeface="Arial"/>
        <a:sym typeface="Arial"/>
      </a:defRPr>
    </a:lvl7pPr>
    <a:lvl8pPr marL="57799" marR="57799" indent="2400300" algn="l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919191"/>
        </a:solidFill>
        <a:effectLst/>
        <a:uFill>
          <a:solidFill>
            <a:srgbClr val="919191"/>
          </a:solidFill>
        </a:uFill>
        <a:latin typeface="Arial"/>
        <a:ea typeface="Arial"/>
        <a:cs typeface="Arial"/>
        <a:sym typeface="Arial"/>
      </a:defRPr>
    </a:lvl8pPr>
    <a:lvl9pPr marL="57799" marR="57799" indent="2743200" algn="l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919191"/>
        </a:solidFill>
        <a:effectLst/>
        <a:uFill>
          <a:solidFill>
            <a:srgbClr val="919191"/>
          </a:solidFill>
        </a:u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Calibri"/>
          <a:ea typeface="Calibri"/>
          <a:cs typeface="Calibri"/>
        </a:font>
        <a:srgbClr val="919191"/>
      </a:tcTxStyle>
      <a:tcStyle>
        <a:tcBdr>
          <a:left>
            <a:ln w="12700" cap="flat">
              <a:solidFill>
                <a:srgbClr val="919191"/>
              </a:solidFill>
              <a:prstDash val="solid"/>
              <a:miter lim="400000"/>
            </a:ln>
          </a:left>
          <a:right>
            <a:ln w="12700" cap="flat">
              <a:solidFill>
                <a:srgbClr val="919191"/>
              </a:solidFill>
              <a:prstDash val="solid"/>
              <a:miter lim="400000"/>
            </a:ln>
          </a:right>
          <a:top>
            <a:ln w="12700" cap="flat">
              <a:solidFill>
                <a:srgbClr val="919191"/>
              </a:solidFill>
              <a:prstDash val="solid"/>
              <a:miter lim="400000"/>
            </a:ln>
          </a:top>
          <a:bottom>
            <a:ln w="12700" cap="flat">
              <a:solidFill>
                <a:srgbClr val="919191"/>
              </a:solidFill>
              <a:prstDash val="solid"/>
              <a:miter lim="400000"/>
            </a:ln>
          </a:bottom>
          <a:insideH>
            <a:ln w="12700" cap="flat">
              <a:solidFill>
                <a:srgbClr val="919191"/>
              </a:solidFill>
              <a:prstDash val="solid"/>
              <a:miter lim="400000"/>
            </a:ln>
          </a:insideH>
          <a:insideV>
            <a:ln w="12700" cap="flat">
              <a:solidFill>
                <a:srgbClr val="91919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919191"/>
      </a:tcTxStyle>
      <a:tcStyle>
        <a:tcBdr>
          <a:left>
            <a:ln w="28575" cap="flat">
              <a:solidFill>
                <a:srgbClr val="919191"/>
              </a:solidFill>
              <a:prstDash val="solid"/>
              <a:miter lim="400000"/>
            </a:ln>
          </a:left>
          <a:right>
            <a:ln w="12700" cap="flat">
              <a:solidFill>
                <a:srgbClr val="919191"/>
              </a:solidFill>
              <a:prstDash val="solid"/>
              <a:miter lim="400000"/>
            </a:ln>
          </a:right>
          <a:top>
            <a:ln w="12700" cap="flat">
              <a:solidFill>
                <a:srgbClr val="919191"/>
              </a:solidFill>
              <a:prstDash val="solid"/>
              <a:miter lim="400000"/>
            </a:ln>
          </a:top>
          <a:bottom>
            <a:ln w="12700" cap="flat">
              <a:solidFill>
                <a:srgbClr val="919191"/>
              </a:solidFill>
              <a:prstDash val="solid"/>
              <a:miter lim="400000"/>
            </a:ln>
          </a:bottom>
          <a:insideH>
            <a:ln w="12700" cap="flat">
              <a:solidFill>
                <a:srgbClr val="919191"/>
              </a:solidFill>
              <a:prstDash val="solid"/>
              <a:miter lim="400000"/>
            </a:ln>
          </a:insideH>
          <a:insideV>
            <a:ln w="12700" cap="flat">
              <a:solidFill>
                <a:srgbClr val="919191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919191"/>
      </a:tcTxStyle>
      <a:tcStyle>
        <a:tcBdr>
          <a:left>
            <a:ln w="12700" cap="flat">
              <a:solidFill>
                <a:srgbClr val="919191"/>
              </a:solidFill>
              <a:prstDash val="solid"/>
              <a:miter lim="400000"/>
            </a:ln>
          </a:left>
          <a:right>
            <a:ln w="12700" cap="flat">
              <a:solidFill>
                <a:srgbClr val="919191"/>
              </a:solidFill>
              <a:prstDash val="solid"/>
              <a:miter lim="400000"/>
            </a:ln>
          </a:right>
          <a:top>
            <a:ln w="12700" cap="flat">
              <a:solidFill>
                <a:srgbClr val="919191"/>
              </a:solidFill>
              <a:prstDash val="solid"/>
              <a:miter lim="400000"/>
            </a:ln>
          </a:top>
          <a:bottom>
            <a:ln w="28575" cap="flat">
              <a:solidFill>
                <a:srgbClr val="919191"/>
              </a:solidFill>
              <a:prstDash val="solid"/>
              <a:miter lim="400000"/>
            </a:ln>
          </a:bottom>
          <a:insideH>
            <a:ln w="12700" cap="flat">
              <a:solidFill>
                <a:srgbClr val="919191"/>
              </a:solidFill>
              <a:prstDash val="solid"/>
              <a:miter lim="400000"/>
            </a:ln>
          </a:insideH>
          <a:insideV>
            <a:ln w="12700" cap="flat">
              <a:solidFill>
                <a:srgbClr val="919191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919191"/>
      </a:tcTxStyle>
      <a:tcStyle>
        <a:tcBdr>
          <a:left>
            <a:ln w="12700" cap="flat">
              <a:solidFill>
                <a:srgbClr val="919191"/>
              </a:solidFill>
              <a:prstDash val="solid"/>
              <a:miter lim="400000"/>
            </a:ln>
          </a:left>
          <a:right>
            <a:ln w="12700" cap="flat">
              <a:solidFill>
                <a:srgbClr val="919191"/>
              </a:solidFill>
              <a:prstDash val="solid"/>
              <a:miter lim="400000"/>
            </a:ln>
          </a:right>
          <a:top>
            <a:ln w="28575" cap="flat">
              <a:solidFill>
                <a:srgbClr val="919191"/>
              </a:solidFill>
              <a:prstDash val="solid"/>
              <a:miter lim="400000"/>
            </a:ln>
          </a:top>
          <a:bottom>
            <a:ln w="12700" cap="flat">
              <a:solidFill>
                <a:srgbClr val="919191"/>
              </a:solidFill>
              <a:prstDash val="solid"/>
              <a:miter lim="400000"/>
            </a:ln>
          </a:bottom>
          <a:insideH>
            <a:ln w="12700" cap="flat">
              <a:solidFill>
                <a:srgbClr val="919191"/>
              </a:solidFill>
              <a:prstDash val="solid"/>
              <a:miter lim="400000"/>
            </a:ln>
          </a:insideH>
          <a:insideV>
            <a:ln w="12700" cap="flat">
              <a:solidFill>
                <a:srgbClr val="919191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688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69879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8255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8255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8255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8255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8255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8255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8255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8255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Just to give you a flavor of the high quality of this data, here is the three-dimensional diffuse scattering from mullite, an alumina-silicate with highly correlated vacancy distributions. These are (h,k) planes as a function of l and as you can see, the amount of information contained between the Bragg peaks is extremely rich.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increase in speed is more than just a qualitative change in how we do science. I think it’s transformative. So while it used to take us a day or so to measure around one Bragg peak, we now collect whole volumes in under half an hour, which allows detailed temperature dependence in half a day, and whole phase diagrams in a week. And every time we do this, we seem to find something unexpected.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e_black.jpg"/>
          <p:cNvPicPr>
            <a:picLocks/>
          </p:cNvPicPr>
          <p:nvPr/>
        </p:nvPicPr>
        <p:blipFill>
          <a:blip r:embed="rId2">
            <a:alphaModFix amt="75000"/>
            <a:extLst/>
          </a:blip>
          <a:stretch>
            <a:fillRect/>
          </a:stretch>
        </p:blipFill>
        <p:spPr>
          <a:xfrm>
            <a:off x="11313724" y="9182382"/>
            <a:ext cx="1365957" cy="329636"/>
          </a:xfrm>
          <a:prstGeom prst="rect">
            <a:avLst/>
          </a:prstGeom>
          <a:ln>
            <a:miter lim="400000"/>
          </a:ln>
        </p:spPr>
      </p:pic>
      <p:pic>
        <p:nvPicPr>
          <p:cNvPr id="15" name="title footer_Blue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448" y="9684308"/>
            <a:ext cx="12700005" cy="88901"/>
          </a:xfrm>
          <a:prstGeom prst="rect">
            <a:avLst/>
          </a:prstGeom>
        </p:spPr>
      </p:pic>
      <p:pic>
        <p:nvPicPr>
          <p:cNvPr id="16" name="title header_Blue_64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45" y="343"/>
            <a:ext cx="12979402" cy="1570508"/>
          </a:xfrm>
          <a:prstGeom prst="rect">
            <a:avLst/>
          </a:prstGeom>
        </p:spPr>
      </p:pic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723900" y="1968500"/>
            <a:ext cx="11303000" cy="3251200"/>
          </a:xfrm>
          <a:prstGeom prst="rect">
            <a:avLst/>
          </a:prstGeom>
        </p:spPr>
        <p:txBody>
          <a:bodyPr anchor="t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half" idx="1"/>
          </p:nvPr>
        </p:nvSpPr>
        <p:spPr>
          <a:xfrm>
            <a:off x="723900" y="5219700"/>
            <a:ext cx="11303000" cy="32512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1pPr>
            <a:lvl2pPr marL="0" indent="0">
              <a:buClrTx/>
              <a:buSzTx/>
              <a:buNone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2pPr>
            <a:lvl3pPr marL="0" indent="0">
              <a:buClrTx/>
              <a:buSzTx/>
              <a:buNone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3pPr>
            <a:lvl4pPr marL="0" indent="0">
              <a:buClrTx/>
              <a:buSzTx/>
              <a:buNone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4pPr>
            <a:lvl5pPr marL="0" indent="0">
              <a:buClrTx/>
              <a:buSzTx/>
              <a:buNone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6205103" y="9080500"/>
            <a:ext cx="594594" cy="582774"/>
          </a:xfrm>
          <a:prstGeom prst="rect">
            <a:avLst/>
          </a:prstGeom>
        </p:spPr>
        <p:txBody>
          <a:bodyPr anchor="t"/>
          <a:lstStyle>
            <a:lvl1pPr>
              <a:defRPr sz="34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27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28" name="Shape 28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half" idx="1"/>
          </p:nvPr>
        </p:nvSpPr>
        <p:spPr>
          <a:xfrm>
            <a:off x="647700" y="2273300"/>
            <a:ext cx="11709400" cy="4191000"/>
          </a:xfrm>
          <a:prstGeom prst="rect">
            <a:avLst/>
          </a:prstGeom>
        </p:spPr>
        <p:txBody>
          <a:bodyPr/>
          <a:lstStyle>
            <a:lvl1pPr>
              <a:buSzPct val="75000"/>
              <a:buFont typeface="Lucida Grande"/>
              <a:buChar char="‣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1pPr>
            <a:lvl2pPr>
              <a:buSzPct val="75000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2pPr>
            <a:lvl3pPr>
              <a:buFontTx/>
              <a:buChar char="-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3pPr>
            <a:lvl4pPr>
              <a:buFontTx/>
              <a:buChar char="-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4pPr>
            <a:lvl5pPr>
              <a:buFontTx/>
              <a:buChar char="-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54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55" name="Shape 55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Software Development for Synchrotron X-ray Spectroscopies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647700" y="2273300"/>
            <a:ext cx="11709400" cy="4191000"/>
          </a:xfrm>
          <a:prstGeom prst="rect">
            <a:avLst/>
          </a:prstGeom>
        </p:spPr>
        <p:txBody>
          <a:bodyPr/>
          <a:lstStyle>
            <a:lvl1pPr>
              <a:buSzPct val="75000"/>
              <a:buFont typeface="Lucida Grande"/>
              <a:buChar char="‣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1pPr>
            <a:lvl2pPr>
              <a:buSzPct val="75000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2pPr>
            <a:lvl3pPr>
              <a:buFontTx/>
              <a:buChar char="-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3pPr>
            <a:lvl4pPr>
              <a:buFontTx/>
              <a:buChar char="-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4pPr>
            <a:lvl5pPr>
              <a:buFontTx/>
              <a:buChar char="-"/>
              <a:defRPr>
                <a:solidFill>
                  <a:srgbClr val="424242"/>
                </a:solidFill>
                <a:uFill>
                  <a:solidFill>
                    <a:srgbClr val="424242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8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 footer_blue_646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3" name="slide header_646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</p:spPr>
      </p:pic>
      <p:sp>
        <p:nvSpPr>
          <p:cNvPr id="4" name="Shape 4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2098921" y="9336052"/>
            <a:ext cx="294532" cy="317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0" marR="0" algn="ctr" defTabSz="825500">
              <a:defRPr sz="1400">
                <a:solidFill>
                  <a:srgbClr val="CBCBCB"/>
                </a:solidFill>
                <a:uFill>
                  <a:solidFill>
                    <a:srgbClr val="CBCBCB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marL="783590" indent="-285750">
              <a:spcBef>
                <a:spcPts val="500"/>
              </a:spcBef>
              <a:defRPr sz="2200"/>
            </a:lvl2pPr>
            <a:lvl3pPr marL="1183639" indent="-228600">
              <a:spcBef>
                <a:spcPts val="400"/>
              </a:spcBef>
              <a:defRPr sz="1800"/>
            </a:lvl3pPr>
            <a:lvl4pPr marL="1640839" indent="-228600">
              <a:spcBef>
                <a:spcPts val="400"/>
              </a:spcBef>
              <a:defRPr sz="1800"/>
            </a:lvl4pPr>
            <a:lvl5pPr marL="2098039" indent="-228600">
              <a:spcBef>
                <a:spcPts val="400"/>
              </a:spcBef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xmlns:p14="http://schemas.microsoft.com/office/powerpoint/2010/main" spd="med"/>
  <p:txStyles>
    <p:titleStyle>
      <a:lvl1pPr marL="57799" marR="57799" indent="0" algn="l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275D90"/>
          </a:solidFill>
          <a:uFill>
            <a:solidFill>
              <a:srgbClr val="275D90"/>
            </a:solidFill>
          </a:uFill>
          <a:latin typeface="+mn-lt"/>
          <a:ea typeface="+mn-ea"/>
          <a:cs typeface="+mn-cs"/>
          <a:sym typeface="Trebuchet MS"/>
        </a:defRPr>
      </a:lvl1pPr>
      <a:lvl2pPr marL="57799" marR="57799" indent="228600" algn="l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275D90"/>
          </a:solidFill>
          <a:uFill>
            <a:solidFill>
              <a:srgbClr val="275D90"/>
            </a:solidFill>
          </a:uFill>
          <a:latin typeface="+mn-lt"/>
          <a:ea typeface="+mn-ea"/>
          <a:cs typeface="+mn-cs"/>
          <a:sym typeface="Trebuchet MS"/>
        </a:defRPr>
      </a:lvl2pPr>
      <a:lvl3pPr marL="57799" marR="57799" indent="457200" algn="l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275D90"/>
          </a:solidFill>
          <a:uFill>
            <a:solidFill>
              <a:srgbClr val="275D90"/>
            </a:solidFill>
          </a:uFill>
          <a:latin typeface="+mn-lt"/>
          <a:ea typeface="+mn-ea"/>
          <a:cs typeface="+mn-cs"/>
          <a:sym typeface="Trebuchet MS"/>
        </a:defRPr>
      </a:lvl3pPr>
      <a:lvl4pPr marL="57799" marR="57799" indent="685800" algn="l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275D90"/>
          </a:solidFill>
          <a:uFill>
            <a:solidFill>
              <a:srgbClr val="275D90"/>
            </a:solidFill>
          </a:uFill>
          <a:latin typeface="+mn-lt"/>
          <a:ea typeface="+mn-ea"/>
          <a:cs typeface="+mn-cs"/>
          <a:sym typeface="Trebuchet MS"/>
        </a:defRPr>
      </a:lvl4pPr>
      <a:lvl5pPr marL="57799" marR="57799" indent="914400" algn="l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275D90"/>
          </a:solidFill>
          <a:uFill>
            <a:solidFill>
              <a:srgbClr val="275D90"/>
            </a:solidFill>
          </a:uFill>
          <a:latin typeface="+mn-lt"/>
          <a:ea typeface="+mn-ea"/>
          <a:cs typeface="+mn-cs"/>
          <a:sym typeface="Trebuchet MS"/>
        </a:defRPr>
      </a:lvl5pPr>
      <a:lvl6pPr marL="57799" marR="57799" indent="1143000" algn="l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275D90"/>
          </a:solidFill>
          <a:uFill>
            <a:solidFill>
              <a:srgbClr val="275D90"/>
            </a:solidFill>
          </a:uFill>
          <a:latin typeface="+mn-lt"/>
          <a:ea typeface="+mn-ea"/>
          <a:cs typeface="+mn-cs"/>
          <a:sym typeface="Trebuchet MS"/>
        </a:defRPr>
      </a:lvl6pPr>
      <a:lvl7pPr marL="57799" marR="57799" indent="1371600" algn="l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275D90"/>
          </a:solidFill>
          <a:uFill>
            <a:solidFill>
              <a:srgbClr val="275D90"/>
            </a:solidFill>
          </a:uFill>
          <a:latin typeface="+mn-lt"/>
          <a:ea typeface="+mn-ea"/>
          <a:cs typeface="+mn-cs"/>
          <a:sym typeface="Trebuchet MS"/>
        </a:defRPr>
      </a:lvl7pPr>
      <a:lvl8pPr marL="57799" marR="57799" indent="1600200" algn="l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275D90"/>
          </a:solidFill>
          <a:uFill>
            <a:solidFill>
              <a:srgbClr val="275D90"/>
            </a:solidFill>
          </a:uFill>
          <a:latin typeface="+mn-lt"/>
          <a:ea typeface="+mn-ea"/>
          <a:cs typeface="+mn-cs"/>
          <a:sym typeface="Trebuchet MS"/>
        </a:defRPr>
      </a:lvl8pPr>
      <a:lvl9pPr marL="57799" marR="57799" indent="1828800" algn="l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275D90"/>
          </a:solidFill>
          <a:uFill>
            <a:solidFill>
              <a:srgbClr val="275D90"/>
            </a:solidFill>
          </a:uFill>
          <a:latin typeface="+mn-lt"/>
          <a:ea typeface="+mn-ea"/>
          <a:cs typeface="+mn-cs"/>
          <a:sym typeface="Trebuchet MS"/>
        </a:defRPr>
      </a:lvl9pPr>
    </p:titleStyle>
    <p:bodyStyle>
      <a:lvl1pPr marL="383540" marR="57799" indent="-342900" algn="l" defTabSz="647700" latinLnBrk="0">
        <a:lnSpc>
          <a:spcPct val="100000"/>
        </a:lnSpc>
        <a:spcBef>
          <a:spcPts val="600"/>
        </a:spcBef>
        <a:spcAft>
          <a:spcPts val="0"/>
        </a:spcAft>
        <a:buClr>
          <a:srgbClr val="275D90"/>
        </a:buClr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919191"/>
          </a:solidFill>
          <a:uFill>
            <a:solidFill>
              <a:srgbClr val="919191"/>
            </a:solidFill>
          </a:uFill>
          <a:latin typeface="Calibri"/>
          <a:ea typeface="Calibri"/>
          <a:cs typeface="Calibri"/>
          <a:sym typeface="Calibri"/>
        </a:defRPr>
      </a:lvl1pPr>
      <a:lvl2pPr marL="809567" marR="57799" indent="-311727" algn="l" defTabSz="647700" latinLnBrk="0">
        <a:lnSpc>
          <a:spcPct val="100000"/>
        </a:lnSpc>
        <a:spcBef>
          <a:spcPts val="600"/>
        </a:spcBef>
        <a:spcAft>
          <a:spcPts val="0"/>
        </a:spcAft>
        <a:buClr>
          <a:srgbClr val="275D90"/>
        </a:buClr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919191"/>
          </a:solidFill>
          <a:uFill>
            <a:solidFill>
              <a:srgbClr val="919191"/>
            </a:solidFill>
          </a:uFill>
          <a:latin typeface="Calibri"/>
          <a:ea typeface="Calibri"/>
          <a:cs typeface="Calibri"/>
          <a:sym typeface="Calibri"/>
        </a:defRPr>
      </a:lvl2pPr>
      <a:lvl3pPr marL="1259839" marR="57799" indent="-304800" algn="l" defTabSz="647700" latinLnBrk="0">
        <a:lnSpc>
          <a:spcPct val="100000"/>
        </a:lnSpc>
        <a:spcBef>
          <a:spcPts val="600"/>
        </a:spcBef>
        <a:spcAft>
          <a:spcPts val="0"/>
        </a:spcAft>
        <a:buClr>
          <a:srgbClr val="275D90"/>
        </a:buClr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919191"/>
          </a:solidFill>
          <a:uFill>
            <a:solidFill>
              <a:srgbClr val="919191"/>
            </a:solidFill>
          </a:uFill>
          <a:latin typeface="Calibri"/>
          <a:ea typeface="Calibri"/>
          <a:cs typeface="Calibri"/>
          <a:sym typeface="Calibri"/>
        </a:defRPr>
      </a:lvl3pPr>
      <a:lvl4pPr marL="1717039" marR="57799" indent="-304800" algn="l" defTabSz="647700" latinLnBrk="0">
        <a:lnSpc>
          <a:spcPct val="100000"/>
        </a:lnSpc>
        <a:spcBef>
          <a:spcPts val="600"/>
        </a:spcBef>
        <a:spcAft>
          <a:spcPts val="0"/>
        </a:spcAft>
        <a:buClr>
          <a:srgbClr val="275D90"/>
        </a:buClr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919191"/>
          </a:solidFill>
          <a:uFill>
            <a:solidFill>
              <a:srgbClr val="919191"/>
            </a:solidFill>
          </a:uFill>
          <a:latin typeface="Calibri"/>
          <a:ea typeface="Calibri"/>
          <a:cs typeface="Calibri"/>
          <a:sym typeface="Calibri"/>
        </a:defRPr>
      </a:lvl4pPr>
      <a:lvl5pPr marL="2174239" marR="57799" indent="-304800" algn="l" defTabSz="647700" latinLnBrk="0">
        <a:lnSpc>
          <a:spcPct val="100000"/>
        </a:lnSpc>
        <a:spcBef>
          <a:spcPts val="600"/>
        </a:spcBef>
        <a:spcAft>
          <a:spcPts val="0"/>
        </a:spcAft>
        <a:buClr>
          <a:srgbClr val="275D90"/>
        </a:buClr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919191"/>
          </a:solidFill>
          <a:uFill>
            <a:solidFill>
              <a:srgbClr val="919191"/>
            </a:solidFill>
          </a:uFill>
          <a:latin typeface="Calibri"/>
          <a:ea typeface="Calibri"/>
          <a:cs typeface="Calibri"/>
          <a:sym typeface="Calibri"/>
        </a:defRPr>
      </a:lvl5pPr>
      <a:lvl6pPr marL="2174239" marR="57799" indent="-304800" algn="l" defTabSz="647700" latinLnBrk="0">
        <a:lnSpc>
          <a:spcPct val="100000"/>
        </a:lnSpc>
        <a:spcBef>
          <a:spcPts val="600"/>
        </a:spcBef>
        <a:spcAft>
          <a:spcPts val="0"/>
        </a:spcAft>
        <a:buClr>
          <a:srgbClr val="275D90"/>
        </a:buClr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919191"/>
          </a:solidFill>
          <a:uFill>
            <a:solidFill>
              <a:srgbClr val="919191"/>
            </a:solidFill>
          </a:uFill>
          <a:latin typeface="Calibri"/>
          <a:ea typeface="Calibri"/>
          <a:cs typeface="Calibri"/>
          <a:sym typeface="Calibri"/>
        </a:defRPr>
      </a:lvl6pPr>
      <a:lvl7pPr marL="2174239" marR="57799" indent="-304800" algn="l" defTabSz="647700" latinLnBrk="0">
        <a:lnSpc>
          <a:spcPct val="100000"/>
        </a:lnSpc>
        <a:spcBef>
          <a:spcPts val="600"/>
        </a:spcBef>
        <a:spcAft>
          <a:spcPts val="0"/>
        </a:spcAft>
        <a:buClr>
          <a:srgbClr val="275D90"/>
        </a:buClr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919191"/>
          </a:solidFill>
          <a:uFill>
            <a:solidFill>
              <a:srgbClr val="919191"/>
            </a:solidFill>
          </a:uFill>
          <a:latin typeface="Calibri"/>
          <a:ea typeface="Calibri"/>
          <a:cs typeface="Calibri"/>
          <a:sym typeface="Calibri"/>
        </a:defRPr>
      </a:lvl7pPr>
      <a:lvl8pPr marL="2174239" marR="57799" indent="-304800" algn="l" defTabSz="647700" latinLnBrk="0">
        <a:lnSpc>
          <a:spcPct val="100000"/>
        </a:lnSpc>
        <a:spcBef>
          <a:spcPts val="600"/>
        </a:spcBef>
        <a:spcAft>
          <a:spcPts val="0"/>
        </a:spcAft>
        <a:buClr>
          <a:srgbClr val="275D90"/>
        </a:buClr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919191"/>
          </a:solidFill>
          <a:uFill>
            <a:solidFill>
              <a:srgbClr val="919191"/>
            </a:solidFill>
          </a:uFill>
          <a:latin typeface="Calibri"/>
          <a:ea typeface="Calibri"/>
          <a:cs typeface="Calibri"/>
          <a:sym typeface="Calibri"/>
        </a:defRPr>
      </a:lvl8pPr>
      <a:lvl9pPr marL="2174239" marR="57799" indent="-304800" algn="l" defTabSz="647700" latinLnBrk="0">
        <a:lnSpc>
          <a:spcPct val="100000"/>
        </a:lnSpc>
        <a:spcBef>
          <a:spcPts val="600"/>
        </a:spcBef>
        <a:spcAft>
          <a:spcPts val="0"/>
        </a:spcAft>
        <a:buClr>
          <a:srgbClr val="275D90"/>
        </a:buClr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919191"/>
          </a:solidFill>
          <a:uFill>
            <a:solidFill>
              <a:srgbClr val="919191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CBCBCB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CBCBCB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CBCBCB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CBCBCB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CBCBCB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CBCBCB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CBCBCB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CBCBCB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CBCBCB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41.png"/><Relationship Id="rId7" Type="http://schemas.openxmlformats.org/officeDocument/2006/relationships/image" Target="../media/image2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5" Type="http://schemas.openxmlformats.org/officeDocument/2006/relationships/image" Target="../media/image50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e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1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doe_black.jpg"/>
          <p:cNvPicPr>
            <a:picLocks/>
          </p:cNvPicPr>
          <p:nvPr/>
        </p:nvPicPr>
        <p:blipFill>
          <a:blip r:embed="rId2">
            <a:alphaModFix amt="75000"/>
            <a:extLst/>
          </a:blip>
          <a:stretch>
            <a:fillRect/>
          </a:stretch>
        </p:blipFill>
        <p:spPr>
          <a:xfrm>
            <a:off x="11313724" y="9182382"/>
            <a:ext cx="1365957" cy="329636"/>
          </a:xfrm>
          <a:prstGeom prst="rect">
            <a:avLst/>
          </a:prstGeom>
          <a:ln>
            <a:miter lim="400000"/>
          </a:ln>
        </p:spPr>
      </p:pic>
      <p:pic>
        <p:nvPicPr>
          <p:cNvPr id="68" name="title footer_Blue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448" y="9684308"/>
            <a:ext cx="12700005" cy="88901"/>
          </a:xfrm>
          <a:prstGeom prst="rect">
            <a:avLst/>
          </a:prstGeom>
        </p:spPr>
      </p:pic>
      <p:pic>
        <p:nvPicPr>
          <p:cNvPr id="69" name="title header_Blue_64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45" y="343"/>
            <a:ext cx="12979402" cy="1570508"/>
          </a:xfrm>
          <a:prstGeom prst="rect">
            <a:avLst/>
          </a:prstGeom>
        </p:spPr>
      </p:pic>
      <p:sp>
        <p:nvSpPr>
          <p:cNvPr id="70" name="Shape 7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ExFaC Hack-A-Thon</a:t>
            </a:r>
          </a:p>
          <a:p>
            <a:r>
              <a:t>Cloud Access to Big Data</a:t>
            </a:r>
          </a:p>
        </p:txBody>
      </p:sp>
      <p:sp>
        <p:nvSpPr>
          <p:cNvPr id="71" name="Shape 71"/>
          <p:cNvSpPr>
            <a:spLocks noGrp="1"/>
          </p:cNvSpPr>
          <p:nvPr>
            <p:ph type="subTitle" idx="1"/>
          </p:nvPr>
        </p:nvSpPr>
        <p:spPr>
          <a:xfrm>
            <a:off x="609600" y="3292902"/>
            <a:ext cx="11303000" cy="517799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Materials Science Division</a:t>
            </a:r>
          </a:p>
          <a:p>
            <a:r>
              <a:t>Ray Osborn, Stephan Rosenkranz, Matthew Krogstad</a:t>
            </a:r>
          </a:p>
          <a:p>
            <a:r>
              <a:rPr b="1"/>
              <a:t>Mathematics and Computer Science Division</a:t>
            </a:r>
            <a:br>
              <a:rPr b="1"/>
            </a:br>
            <a:r>
              <a:rPr b="1"/>
              <a:t>/Computation Institute, Chicago</a:t>
            </a:r>
            <a:br>
              <a:rPr b="1"/>
            </a:br>
            <a:r>
              <a:t>Justin Wozniak, Michael Wilde, Ian Foster</a:t>
            </a:r>
            <a:br/>
            <a:r>
              <a:t>Ben Blaiszik, Kyle Chard, Rachana Ananthakrishnan</a:t>
            </a:r>
          </a:p>
          <a:p>
            <a:r>
              <a:rPr b="1"/>
              <a:t>Advanced Photon Source</a:t>
            </a:r>
            <a:br>
              <a:rPr b="1"/>
            </a:br>
            <a:r>
              <a:t>Guy Jennings</a:t>
            </a:r>
          </a:p>
        </p:txBody>
      </p:sp>
      <p:pic>
        <p:nvPicPr>
          <p:cNvPr id="7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09159" y="4393620"/>
            <a:ext cx="5435792" cy="44356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lobus Sear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4752" y="1900170"/>
            <a:ext cx="9730896" cy="7378701"/>
          </a:xfrm>
          <a:prstGeom prst="rect">
            <a:avLst/>
          </a:prstGeom>
        </p:spPr>
      </p:pic>
      <p:pic>
        <p:nvPicPr>
          <p:cNvPr id="232" name="slide footer_blue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233" name="slide header_64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</p:spPr>
      </p:pic>
      <p:sp>
        <p:nvSpPr>
          <p:cNvPr id="234" name="Shape 234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MDF Search</a:t>
            </a:r>
          </a:p>
        </p:txBody>
      </p:sp>
      <p:sp>
        <p:nvSpPr>
          <p:cNvPr id="236" name="Shape 2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37" name="Globus File Li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5346" y="1900620"/>
            <a:ext cx="9729708" cy="7377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240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</p:spPr>
      </p:pic>
      <p:sp>
        <p:nvSpPr>
          <p:cNvPr id="241" name="Shape 241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Remote Data Access</a:t>
            </a:r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246" name="Group 246"/>
          <p:cNvGrpSpPr/>
          <p:nvPr/>
        </p:nvGrpSpPr>
        <p:grpSpPr>
          <a:xfrm>
            <a:off x="1638082" y="2252934"/>
            <a:ext cx="9728636" cy="6791396"/>
            <a:chOff x="0" y="0"/>
            <a:chExt cx="9728635" cy="6791395"/>
          </a:xfrm>
        </p:grpSpPr>
        <p:pic>
          <p:nvPicPr>
            <p:cNvPr id="24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9728636" cy="6791396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pic>
          <p:nvPicPr>
            <p:cNvPr id="245" name="NeXpy.png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14585" y="259596"/>
              <a:ext cx="2201012" cy="1581004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249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250" name="Shape 250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NeXpy - a Python toolbox for big data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sz="half" idx="1"/>
          </p:nvPr>
        </p:nvSpPr>
        <p:spPr>
          <a:xfrm>
            <a:off x="647700" y="2273300"/>
            <a:ext cx="6526637" cy="4191000"/>
          </a:xfrm>
          <a:prstGeom prst="rect">
            <a:avLst/>
          </a:prstGeom>
        </p:spPr>
        <p:txBody>
          <a:bodyPr/>
          <a:lstStyle/>
          <a:p>
            <a:r>
              <a:t>A toolbox for manipulating and visualizing arbitrary NeXus/HDF5 data of any size</a:t>
            </a:r>
          </a:p>
          <a:p>
            <a:pPr lvl="1"/>
            <a:r>
              <a:t>Python API lazily loads HDF5 files into memory</a:t>
            </a:r>
          </a:p>
          <a:p>
            <a:pPr lvl="1"/>
            <a:r>
              <a:t>Large arrays can be manipulated as slabs</a:t>
            </a:r>
          </a:p>
          <a:p>
            <a:r>
              <a:t>A scripting engine for GUI applications</a:t>
            </a:r>
          </a:p>
          <a:p>
            <a:pPr>
              <a:defRPr b="1"/>
            </a:pPr>
            <a:r>
              <a:t>A portal to online data</a:t>
            </a:r>
          </a:p>
          <a:p>
            <a:pPr lvl="1">
              <a:defRPr b="1"/>
            </a:pPr>
            <a:r>
              <a:t>subclasses h5py.File as a remote file object</a:t>
            </a:r>
          </a:p>
        </p:txBody>
      </p:sp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54" name="NeXpy Document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0730" y="2193073"/>
            <a:ext cx="5786422" cy="5367454"/>
          </a:xfrm>
          <a:prstGeom prst="rect">
            <a:avLst/>
          </a:prstGeom>
        </p:spPr>
      </p:pic>
      <p:sp>
        <p:nvSpPr>
          <p:cNvPr id="255" name="Shape 255"/>
          <p:cNvSpPr/>
          <p:nvPr/>
        </p:nvSpPr>
        <p:spPr>
          <a:xfrm>
            <a:off x="143975" y="5371612"/>
            <a:ext cx="6690772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600" b="1">
                <a:solidFill>
                  <a:srgbClr val="275D90"/>
                </a:solidFill>
                <a:uFill>
                  <a:solidFill>
                    <a:srgbClr val="275D90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pPr>
            <a:r>
              <a:t>http://nexpy.github.io/nexpy/</a:t>
            </a:r>
            <a:br/>
            <a:r>
              <a:t>$ pip install nexpy</a:t>
            </a:r>
          </a:p>
          <a:p>
            <a:pPr algn="ctr">
              <a:defRPr sz="3600" b="1">
                <a:solidFill>
                  <a:srgbClr val="275D90"/>
                </a:solidFill>
                <a:uFill>
                  <a:solidFill>
                    <a:srgbClr val="275D90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pPr>
            <a:r>
              <a:t>$ conda install -c nexpy nexpy</a:t>
            </a:r>
          </a:p>
        </p:txBody>
      </p:sp>
      <p:grpSp>
        <p:nvGrpSpPr>
          <p:cNvPr id="262" name="Group 262"/>
          <p:cNvGrpSpPr/>
          <p:nvPr/>
        </p:nvGrpSpPr>
        <p:grpSpPr>
          <a:xfrm>
            <a:off x="427954" y="7330516"/>
            <a:ext cx="12140284" cy="1757427"/>
            <a:chOff x="0" y="0"/>
            <a:chExt cx="12140283" cy="1757426"/>
          </a:xfrm>
        </p:grpSpPr>
        <p:pic>
          <p:nvPicPr>
            <p:cNvPr id="256" name="numpy_logo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663783" y="456141"/>
              <a:ext cx="2476501" cy="839260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257" name="Shape 257"/>
            <p:cNvSpPr/>
            <p:nvPr/>
          </p:nvSpPr>
          <p:spPr>
            <a:xfrm>
              <a:off x="8038183" y="319228"/>
              <a:ext cx="706095" cy="111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72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lvl1pPr>
            </a:lstStyle>
            <a:p>
              <a:r>
                <a:t>+</a:t>
              </a:r>
            </a:p>
          </p:txBody>
        </p:sp>
        <p:pic>
          <p:nvPicPr>
            <p:cNvPr id="258" name="scipyshiny_small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12883" y="0"/>
              <a:ext cx="1879601" cy="1757427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pic>
          <p:nvPicPr>
            <p:cNvPr id="259" name="nexpy-logo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44948"/>
              <a:ext cx="3142633" cy="1267530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260" name="Shape 260"/>
            <p:cNvSpPr/>
            <p:nvPr/>
          </p:nvSpPr>
          <p:spPr>
            <a:xfrm>
              <a:off x="3474181" y="319228"/>
              <a:ext cx="706095" cy="111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200">
                  <a:solidFill>
                    <a:srgbClr val="000000"/>
                  </a:solidFill>
                </a:defRPr>
              </a:lvl1pPr>
            </a:lstStyle>
            <a:p>
              <a:r>
                <a:t>=</a:t>
              </a:r>
            </a:p>
          </p:txBody>
        </p:sp>
        <p:pic>
          <p:nvPicPr>
            <p:cNvPr id="261" name="NeXus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511824" y="240771"/>
              <a:ext cx="3331690" cy="127000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</p:grpSp>
      <p:pic>
        <p:nvPicPr>
          <p:cNvPr id="263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010730" y="2351692"/>
            <a:ext cx="5786422" cy="472172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266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267" name="Shape 267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NeXus File Service (NXFS)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70" name="image172.png" descr="C:\cygwin\home\wozniak\proj\debd\papers\2015\CLASSE\Pyr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093" y="2058246"/>
            <a:ext cx="9428481" cy="576185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506958" y="8499312"/>
            <a:ext cx="1199088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0" marR="0" defTabSz="1300480">
              <a:buFont typeface="Arial"/>
              <a:defRPr sz="2400">
                <a:solidFill>
                  <a:srgbClr val="40404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  <a:r>
              <a:t>Wozniak </a:t>
            </a:r>
            <a:r>
              <a:rPr i="1"/>
              <a:t>et al</a:t>
            </a:r>
            <a:r>
              <a:t>. </a:t>
            </a:r>
            <a:r>
              <a:rPr b="1"/>
              <a:t>Big data remote access interfaces for light source science</a:t>
            </a:r>
            <a:r>
              <a:t>.  </a:t>
            </a:r>
            <a:r>
              <a:rPr sz="1600"/>
              <a:t>Proc. Big Data Computing, 2015.</a:t>
            </a:r>
            <a:r>
              <a:t> </a:t>
            </a:r>
          </a:p>
        </p:txBody>
      </p:sp>
      <p:sp>
        <p:nvSpPr>
          <p:cNvPr id="272" name="Shape 272"/>
          <p:cNvSpPr/>
          <p:nvPr/>
        </p:nvSpPr>
        <p:spPr>
          <a:xfrm>
            <a:off x="3028067" y="7874846"/>
            <a:ext cx="6580366" cy="58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t>Tested at APS, SNS, and CHESS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lide footer_blue_64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284" name="slide header_64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</p:spPr>
      </p:pic>
      <p:sp>
        <p:nvSpPr>
          <p:cNvPr id="285" name="Shape 285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286" name="Shape 2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87" name="NeXpy-3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NeXpy-smru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24928" y="1476987"/>
            <a:ext cx="5964880" cy="70537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000" fill="hold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287"/>
                </p:tgtEl>
              </p:cMediaNode>
            </p:video>
          </p:childTnLst>
        </p:cTn>
      </p:par>
    </p:tnLst>
    <p:bldLst>
      <p:bldP spid="287" grpId="2" animBg="1" advAuto="0"/>
      <p:bldP spid="288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291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292" name="Shape 292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NXFS Performance 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Faster than application-agnostic remote filesystem technologies</a:t>
            </a:r>
          </a:p>
          <a:p>
            <a:pPr marL="757612" lvl="1" indent="-259772">
              <a:spcBef>
                <a:spcPts val="400"/>
              </a:spcBef>
              <a:defRPr sz="2000"/>
            </a:pPr>
            <a:r>
              <a:t>Compared Pyro to Chirp and SSHFS from inside ANL (</a:t>
            </a:r>
            <a:r>
              <a:rPr b="1"/>
              <a:t>L</a:t>
            </a:r>
            <a:r>
              <a:t>) and AWS EC2 (</a:t>
            </a:r>
            <a:r>
              <a:rPr b="1"/>
              <a:t>W</a:t>
            </a:r>
            <a:r>
              <a:t>)</a:t>
            </a:r>
          </a:p>
          <a:p>
            <a:r>
              <a:t>Plus ability to invoke remote methods!</a:t>
            </a:r>
          </a:p>
        </p:txBody>
      </p:sp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96" name="image173.png" descr="C:\cygwin\home\wozniak\proj\debd\papers\2015\BDC\bench\ro\nexus\plots\L\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168" y="3467945"/>
            <a:ext cx="4564848" cy="467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174.png" descr="C:\cygwin\home\wozniak\proj\debd\papers\2015\BDC\bench\ro\nexus\plots\M\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26559" y="3467946"/>
            <a:ext cx="4443308" cy="467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175.png" descr="C:\cygwin\home\wozniak\proj\debd\papers\2015\BDC\bench\ro\nexus\plots\O\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44746" y="3648893"/>
            <a:ext cx="4551681" cy="449523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650239" y="8017601"/>
            <a:ext cx="4118188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381000" marR="0" indent="-381000" defTabSz="1300480"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  <a:r>
              <a:t>File open (10</a:t>
            </a:r>
            <a:r>
              <a:rPr baseline="30500"/>
              <a:t>-1</a:t>
            </a:r>
            <a:r>
              <a:t>s) </a:t>
            </a:r>
          </a:p>
        </p:txBody>
      </p:sp>
      <p:sp>
        <p:nvSpPr>
          <p:cNvPr id="300" name="Shape 300"/>
          <p:cNvSpPr/>
          <p:nvPr/>
        </p:nvSpPr>
        <p:spPr>
          <a:xfrm>
            <a:off x="4768426" y="8017601"/>
            <a:ext cx="4118188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381000" marR="0" indent="-381000" defTabSz="1300480"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  <a:r>
              <a:t>Metadata read (10</a:t>
            </a:r>
            <a:r>
              <a:rPr baseline="30500"/>
              <a:t>-2</a:t>
            </a:r>
            <a:r>
              <a:t>s) </a:t>
            </a:r>
          </a:p>
        </p:txBody>
      </p:sp>
      <p:sp>
        <p:nvSpPr>
          <p:cNvPr id="301" name="Shape 301"/>
          <p:cNvSpPr/>
          <p:nvPr/>
        </p:nvSpPr>
        <p:spPr>
          <a:xfrm>
            <a:off x="8778240" y="8017601"/>
            <a:ext cx="411818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381000" marR="0" indent="-381000" defTabSz="1300480"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Pixel read (1s)</a:t>
            </a:r>
          </a:p>
        </p:txBody>
      </p:sp>
      <p:sp>
        <p:nvSpPr>
          <p:cNvPr id="302" name="Shape 302"/>
          <p:cNvSpPr/>
          <p:nvPr/>
        </p:nvSpPr>
        <p:spPr>
          <a:xfrm>
            <a:off x="4876800" y="8561493"/>
            <a:ext cx="4118187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0" marR="0" defTabSz="1300480">
              <a:defRPr sz="2400" b="1">
                <a:solidFill>
                  <a:srgbClr val="40404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Operation and Time Scale</a:t>
            </a:r>
          </a:p>
        </p:txBody>
      </p:sp>
      <p:sp>
        <p:nvSpPr>
          <p:cNvPr id="303" name="Shape 303"/>
          <p:cNvSpPr/>
          <p:nvPr/>
        </p:nvSpPr>
        <p:spPr>
          <a:xfrm>
            <a:off x="650239" y="8561493"/>
            <a:ext cx="12137815" cy="1"/>
          </a:xfrm>
          <a:prstGeom prst="line">
            <a:avLst/>
          </a:prstGeom>
          <a:ln w="12700">
            <a:solidFill>
              <a:srgbClr val="404040"/>
            </a:solidFill>
          </a:ln>
        </p:spPr>
        <p:txBody>
          <a:bodyPr lIns="65023" tIns="65023" rIns="65023" bIns="65023"/>
          <a:lstStyle/>
          <a:p>
            <a:pPr marL="0" marR="0" defTabSz="1300480">
              <a:defRPr sz="2400">
                <a:solidFill>
                  <a:srgbClr val="40404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306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</p:spPr>
      </p:pic>
      <p:sp>
        <p:nvSpPr>
          <p:cNvPr id="307" name="Shape 307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Conceptual Design of a Cloud Server</a:t>
            </a:r>
          </a:p>
        </p:txBody>
      </p:sp>
      <p:sp>
        <p:nvSpPr>
          <p:cNvPr id="309" name="Shape 3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10" name="ExFaC Data Draf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8154" y="2557527"/>
            <a:ext cx="11344092" cy="463854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313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314" name="Shape 314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NeXus Wrapper Files</a:t>
            </a:r>
          </a:p>
        </p:txBody>
      </p:sp>
      <p:sp>
        <p:nvSpPr>
          <p:cNvPr id="316" name="Shape 316"/>
          <p:cNvSpPr>
            <a:spLocks noGrp="1"/>
          </p:cNvSpPr>
          <p:nvPr>
            <p:ph type="body" sz="half" idx="1"/>
          </p:nvPr>
        </p:nvSpPr>
        <p:spPr>
          <a:xfrm>
            <a:off x="647700" y="2273300"/>
            <a:ext cx="5069817" cy="6629398"/>
          </a:xfrm>
          <a:prstGeom prst="rect">
            <a:avLst/>
          </a:prstGeom>
        </p:spPr>
        <p:txBody>
          <a:bodyPr/>
          <a:lstStyle/>
          <a:p>
            <a:r>
              <a:t>The data from the whole experiment can be encapsulated in a few “wrapper” files.</a:t>
            </a:r>
          </a:p>
          <a:p>
            <a:r>
              <a:t>Large arrays are stored externally to ensure data integrity.</a:t>
            </a:r>
          </a:p>
          <a:p>
            <a:r>
              <a:t>All other metadata is available with a single NeXus file load.</a:t>
            </a:r>
          </a:p>
          <a:p>
            <a:r>
              <a:t>These files can include:</a:t>
            </a:r>
          </a:p>
          <a:p>
            <a:pPr marL="757612" lvl="1" indent="-259772">
              <a:defRPr sz="2000"/>
            </a:pPr>
            <a:r>
              <a:t>Raw data arrays from multiple detector configurations</a:t>
            </a:r>
          </a:p>
          <a:p>
            <a:pPr marL="757612" lvl="1" indent="-259772">
              <a:defRPr sz="2000"/>
            </a:pPr>
            <a:r>
              <a:t>Transformed data</a:t>
            </a:r>
          </a:p>
          <a:p>
            <a:pPr marL="757612" lvl="1" indent="-259772">
              <a:defRPr sz="2000"/>
            </a:pPr>
            <a:r>
              <a:t>Sample and instrument calibration parameters</a:t>
            </a:r>
          </a:p>
          <a:p>
            <a:pPr marL="757612" lvl="1" indent="-259772">
              <a:defRPr sz="2000"/>
            </a:pPr>
            <a:r>
              <a:t>Derived data, </a:t>
            </a:r>
            <a:r>
              <a:rPr i="1"/>
              <a:t>e.g.</a:t>
            </a:r>
            <a:r>
              <a:t>, peak coordinates</a:t>
            </a:r>
          </a:p>
          <a:p>
            <a:pPr marL="757612" lvl="1" indent="-259772">
              <a:defRPr sz="2000"/>
            </a:pPr>
            <a:r>
              <a:t>Provenance information</a:t>
            </a:r>
          </a:p>
          <a:p>
            <a:pPr marL="757612" lvl="1" indent="-259772">
              <a:defRPr sz="2000"/>
            </a:pPr>
            <a:r>
              <a:t>Imported SPEC files</a:t>
            </a:r>
          </a:p>
          <a:p>
            <a:pPr marL="757612" lvl="1" indent="-259772">
              <a:defRPr sz="2000"/>
            </a:pPr>
            <a:r>
              <a:t>Simulation results</a:t>
            </a:r>
          </a:p>
        </p:txBody>
      </p:sp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18" name="WrapperFil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7017" y="1986408"/>
            <a:ext cx="7734301" cy="7415288"/>
          </a:xfrm>
          <a:prstGeom prst="rect">
            <a:avLst/>
          </a:prstGeom>
        </p:spPr>
      </p:pic>
      <p:grpSp>
        <p:nvGrpSpPr>
          <p:cNvPr id="321" name="Group 321"/>
          <p:cNvGrpSpPr/>
          <p:nvPr/>
        </p:nvGrpSpPr>
        <p:grpSpPr>
          <a:xfrm>
            <a:off x="1363281" y="2273300"/>
            <a:ext cx="10633838" cy="6849851"/>
            <a:chOff x="0" y="0"/>
            <a:chExt cx="10633836" cy="6849850"/>
          </a:xfrm>
        </p:grpSpPr>
        <p:pic>
          <p:nvPicPr>
            <p:cNvPr id="319" name="Orientation_hkl_tabl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401709" cy="684985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pic>
          <p:nvPicPr>
            <p:cNvPr id="320" name="Orientation_peak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942941" y="487913"/>
              <a:ext cx="6690896" cy="5947464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</p:grpSp>
      <p:pic>
        <p:nvPicPr>
          <p:cNvPr id="322" name="NeXpy-Tre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09686" y="599370"/>
            <a:ext cx="2341027" cy="855486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" dur="1000" fill="hold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3" animBg="1" advAuto="0"/>
      <p:bldP spid="322" grpId="1" animBg="1" advAuto="0"/>
      <p:bldP spid="322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325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326" name="Shape 326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Cloud Data Servers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6805649"/>
          </a:xfrm>
          <a:prstGeom prst="rect">
            <a:avLst/>
          </a:prstGeom>
        </p:spPr>
        <p:txBody>
          <a:bodyPr/>
          <a:lstStyle/>
          <a:p>
            <a:r>
              <a:t>It is no longer sufficient to provide a repository for </a:t>
            </a:r>
            <a:br/>
            <a:r>
              <a:t>data sets that are too large for users to download. </a:t>
            </a:r>
          </a:p>
          <a:p>
            <a:r>
              <a:t>Instead, we need to establish data servers that </a:t>
            </a:r>
            <a:br/>
            <a:r>
              <a:t>can return data slabs and/or associated metadata.</a:t>
            </a:r>
          </a:p>
          <a:p>
            <a:r>
              <a:t>In April, an RDA-sponsored workshop at the </a:t>
            </a:r>
            <a:br/>
            <a:r>
              <a:t>Alba Synchrotron will explore the following:</a:t>
            </a:r>
          </a:p>
          <a:p>
            <a:r>
              <a:rPr b="1"/>
              <a:t>Data Discovery</a:t>
            </a:r>
            <a:r>
              <a:t> </a:t>
            </a:r>
          </a:p>
          <a:p>
            <a:pPr lvl="1"/>
            <a:r>
              <a:t>How do we integrate existing resources to enable users to locate data? </a:t>
            </a:r>
          </a:p>
          <a:p>
            <a:pPr lvl="2"/>
            <a:r>
              <a:rPr i="1"/>
              <a:t>e.g.</a:t>
            </a:r>
            <a:r>
              <a:t>, Materials Data Facility, ICAT</a:t>
            </a:r>
          </a:p>
          <a:p>
            <a:pPr>
              <a:defRPr b="1"/>
            </a:pPr>
            <a:r>
              <a:t>Authentication</a:t>
            </a:r>
          </a:p>
          <a:p>
            <a:pPr lvl="1"/>
            <a:r>
              <a:t>How do we provide unified authentication to grant users access to the remote data?</a:t>
            </a:r>
          </a:p>
          <a:p>
            <a:pPr>
              <a:defRPr b="1"/>
            </a:pPr>
            <a:r>
              <a:t>Server Queries</a:t>
            </a:r>
          </a:p>
          <a:p>
            <a:pPr lvl="1"/>
            <a:r>
              <a:t>What queries will allow remote data inspection and selective downloads of data and metadata?</a:t>
            </a:r>
          </a:p>
          <a:p>
            <a:pPr>
              <a:defRPr b="1"/>
            </a:pPr>
            <a:r>
              <a:t>Transfer Protocols</a:t>
            </a:r>
          </a:p>
          <a:p>
            <a:pPr lvl="1"/>
            <a:r>
              <a:t>How do we handle network requests and how do we serialize the data that is returned?</a:t>
            </a:r>
          </a:p>
        </p:txBody>
      </p:sp>
      <p:sp>
        <p:nvSpPr>
          <p:cNvPr id="329" name="Shape 3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6575" y="442057"/>
            <a:ext cx="5356817" cy="4371162"/>
          </a:xfrm>
          <a:prstGeom prst="rect">
            <a:avLst/>
          </a:prstGeom>
        </p:spPr>
      </p:pic>
      <p:pic>
        <p:nvPicPr>
          <p:cNvPr id="331" name="rda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72245" y="5052038"/>
            <a:ext cx="2212523" cy="1248350"/>
          </a:xfrm>
          <a:prstGeom prst="rect">
            <a:avLst/>
          </a:prstGeom>
        </p:spPr>
      </p:pic>
      <p:grpSp>
        <p:nvGrpSpPr>
          <p:cNvPr id="334" name="Group 334"/>
          <p:cNvGrpSpPr/>
          <p:nvPr/>
        </p:nvGrpSpPr>
        <p:grpSpPr>
          <a:xfrm>
            <a:off x="7086121" y="58807"/>
            <a:ext cx="6089124" cy="5340862"/>
            <a:chOff x="0" y="0"/>
            <a:chExt cx="6089122" cy="5340860"/>
          </a:xfrm>
        </p:grpSpPr>
        <p:pic>
          <p:nvPicPr>
            <p:cNvPr id="332" name="mdf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089123" cy="534086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333" name="Shape 333"/>
            <p:cNvSpPr/>
            <p:nvPr/>
          </p:nvSpPr>
          <p:spPr>
            <a:xfrm>
              <a:off x="1069845" y="4542800"/>
              <a:ext cx="3949432" cy="4349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r>
                <a:t>http://materialsdatafacility.org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2" animBg="1" advAuto="0"/>
      <p:bldP spid="334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75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76" name="Shape 76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pic>
        <p:nvPicPr>
          <p:cNvPr id="77" name="diffuse_scattering.pdf"/>
          <p:cNvPicPr>
            <a:picLocks noChangeAspect="1"/>
          </p:cNvPicPr>
          <p:nvPr/>
        </p:nvPicPr>
        <p:blipFill>
          <a:blip r:embed="rId4">
            <a:extLst/>
          </a:blip>
          <a:srcRect t="13518" b="5008"/>
          <a:stretch>
            <a:fillRect/>
          </a:stretch>
        </p:blipFill>
        <p:spPr>
          <a:xfrm>
            <a:off x="1150342" y="1138640"/>
            <a:ext cx="10704213" cy="6540846"/>
          </a:xfrm>
          <a:prstGeom prst="rect">
            <a:avLst/>
          </a:prstGeom>
        </p:spPr>
      </p:pic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992656"/>
          </a:xfrm>
          <a:prstGeom prst="rect">
            <a:avLst/>
          </a:prstGeom>
        </p:spPr>
        <p:txBody>
          <a:bodyPr/>
          <a:lstStyle/>
          <a:p>
            <a:r>
              <a:t>Discovery Engines for Big Data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12143979" y="9336052"/>
            <a:ext cx="204417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1150341" y="7490364"/>
            <a:ext cx="10704117" cy="1603691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342900">
              <a:buSzPct val="100000"/>
            </a:pPr>
            <a:r>
              <a:rPr b="1"/>
              <a:t>Integrating Simulation and Observation: </a:t>
            </a:r>
            <a:r>
              <a:rPr sz="2200" b="1"/>
              <a:t>Discovery Engines for Big Data</a:t>
            </a:r>
            <a:r>
              <a:rPr b="1"/>
              <a:t> </a:t>
            </a:r>
          </a:p>
          <a:p>
            <a:pPr lvl="1">
              <a:buSzPct val="100000"/>
            </a:pPr>
            <a:r>
              <a:t>PIs: Ian Foster, Salman Habib, Ray Osborn</a:t>
            </a:r>
            <a:br/>
            <a:r>
              <a:t>Coupling experiment and modeling, in </a:t>
            </a:r>
            <a:r>
              <a:rPr b="1"/>
              <a:t>cosmology and materials science</a:t>
            </a:r>
            <a:br>
              <a:rPr b="1"/>
            </a:br>
            <a:r>
              <a:t>Develop discovery engine platform</a:t>
            </a:r>
            <a:r>
              <a:rPr b="1"/>
              <a:t> </a:t>
            </a:r>
            <a:r>
              <a:t>for big data applications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130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131" name="Shape 131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APS Data Rates</a:t>
            </a:r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12143979" y="9336052"/>
            <a:ext cx="204417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34" name="image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12857" y="355600"/>
            <a:ext cx="2553966" cy="2489200"/>
          </a:xfrm>
          <a:prstGeom prst="rect">
            <a:avLst/>
          </a:prstGeom>
        </p:spPr>
      </p:pic>
      <p:grpSp>
        <p:nvGrpSpPr>
          <p:cNvPr id="137" name="Group 137"/>
          <p:cNvGrpSpPr/>
          <p:nvPr/>
        </p:nvGrpSpPr>
        <p:grpSpPr>
          <a:xfrm>
            <a:off x="2044106" y="2832100"/>
            <a:ext cx="9373196" cy="6070601"/>
            <a:chOff x="0" y="0"/>
            <a:chExt cx="9373195" cy="6070600"/>
          </a:xfrm>
        </p:grpSpPr>
        <p:pic>
          <p:nvPicPr>
            <p:cNvPr id="135" name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79" y="0"/>
              <a:ext cx="9369317" cy="3441790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pic>
          <p:nvPicPr>
            <p:cNvPr id="136" name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3453261"/>
              <a:ext cx="9369316" cy="2617340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140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141" name="Shape 141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pic>
        <p:nvPicPr>
          <p:cNvPr id="142" name="mullite-raw.png"/>
          <p:cNvPicPr>
            <a:picLocks noChangeAspect="1"/>
          </p:cNvPicPr>
          <p:nvPr/>
        </p:nvPicPr>
        <p:blipFill>
          <a:blip r:embed="rId4">
            <a:extLst/>
          </a:blip>
          <a:srcRect l="10710" r="10710"/>
          <a:stretch>
            <a:fillRect/>
          </a:stretch>
        </p:blipFill>
        <p:spPr>
          <a:xfrm>
            <a:off x="9218324" y="3600467"/>
            <a:ext cx="3764479" cy="3719654"/>
          </a:xfrm>
          <a:prstGeom prst="rect">
            <a:avLst/>
          </a:prstGeom>
        </p:spPr>
      </p:pic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X-ray Diffuse Scattering</a:t>
            </a:r>
            <a:br/>
            <a:r>
              <a:t>with Continuous Rotation Method</a:t>
            </a:r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xfrm>
            <a:off x="12143979" y="9336052"/>
            <a:ext cx="204417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47" name="Group 147"/>
          <p:cNvGrpSpPr/>
          <p:nvPr/>
        </p:nvGrpSpPr>
        <p:grpSpPr>
          <a:xfrm>
            <a:off x="9504797" y="409413"/>
            <a:ext cx="3191414" cy="3026654"/>
            <a:chOff x="0" y="0"/>
            <a:chExt cx="3191413" cy="3026653"/>
          </a:xfrm>
        </p:grpSpPr>
        <p:pic>
          <p:nvPicPr>
            <p:cNvPr id="146" name="Pilatus_6M_cut2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2937414" cy="26964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Picture 144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191414" cy="3026654"/>
            </a:xfrm>
            <a:prstGeom prst="rect">
              <a:avLst/>
            </a:prstGeom>
            <a:effectLst/>
          </p:spPr>
        </p:pic>
      </p:grpSp>
      <p:sp>
        <p:nvSpPr>
          <p:cNvPr id="148" name="Shape 148"/>
          <p:cNvSpPr/>
          <p:nvPr/>
        </p:nvSpPr>
        <p:spPr>
          <a:xfrm>
            <a:off x="9684675" y="3378663"/>
            <a:ext cx="2831659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t>Pilatus 2M Detector</a:t>
            </a:r>
          </a:p>
        </p:txBody>
      </p:sp>
      <p:pic>
        <p:nvPicPr>
          <p:cNvPr id="149" name="rotation_metho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46938" y="2007621"/>
            <a:ext cx="6342624" cy="4761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" name="Group 152" descr="IMG_20150416_141359602_HDR.jpg"/>
          <p:cNvGrpSpPr/>
          <p:nvPr/>
        </p:nvGrpSpPr>
        <p:grpSpPr>
          <a:xfrm flipH="1">
            <a:off x="585294" y="1956821"/>
            <a:ext cx="2891085" cy="5014496"/>
            <a:chOff x="0" y="0"/>
            <a:chExt cx="2891084" cy="5014495"/>
          </a:xfrm>
        </p:grpSpPr>
        <p:pic>
          <p:nvPicPr>
            <p:cNvPr id="151" name="image26.jpg" descr="IMG_20150416_141359602_HDR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0" y="88900"/>
              <a:ext cx="2637085" cy="46842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0" name="Picture 149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891085" cy="5014496"/>
            </a:xfrm>
            <a:prstGeom prst="rect">
              <a:avLst/>
            </a:prstGeom>
            <a:effectLst/>
          </p:spPr>
        </p:pic>
      </p:grp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1714500" y="7077518"/>
            <a:ext cx="10286306" cy="2024151"/>
          </a:xfrm>
          <a:prstGeom prst="rect">
            <a:avLst/>
          </a:prstGeom>
        </p:spPr>
        <p:txBody>
          <a:bodyPr/>
          <a:lstStyle/>
          <a:p>
            <a:pPr marL="383539" indent="-342899">
              <a:defRPr sz="2200"/>
            </a:pPr>
            <a:r>
              <a:t>The sample is continuously rotated in shutterless mode at 1° per second</a:t>
            </a:r>
          </a:p>
          <a:p>
            <a:pPr marL="383539" indent="-342899">
              <a:defRPr sz="2200"/>
            </a:pPr>
            <a:r>
              <a:t>A fast area detector (</a:t>
            </a:r>
            <a:r>
              <a:rPr i="1"/>
              <a:t>e.g.</a:t>
            </a:r>
            <a:r>
              <a:t>, a Pilatus 2M) acquires images at 10 frames per second</a:t>
            </a:r>
          </a:p>
          <a:p>
            <a:pPr lvl="1">
              <a:defRPr sz="1800" i="1"/>
            </a:pPr>
            <a:r>
              <a:t>i.e., </a:t>
            </a:r>
            <a:r>
              <a:rPr i="0"/>
              <a:t>3600 x 8MB frames ~ 30GB every 6 minutes - 5TB a day</a:t>
            </a:r>
          </a:p>
          <a:p>
            <a:pPr marL="383539" indent="-342899">
              <a:defRPr sz="2200"/>
            </a:pPr>
            <a:r>
              <a:t>The detector needs low background, high dynamic range, and energy discrimination</a:t>
            </a:r>
          </a:p>
          <a:p>
            <a:pPr lvl="1">
              <a:defRPr sz="1800"/>
            </a:pPr>
            <a:r>
              <a:t>Ideally, this is performed with high-energy x-rays, </a:t>
            </a:r>
            <a:r>
              <a:rPr i="1"/>
              <a:t>e.g.</a:t>
            </a:r>
            <a:r>
              <a:t>, 80 to 100 keV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164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25400"/>
            <a:ext cx="13449300" cy="228639"/>
          </a:xfrm>
          <a:prstGeom prst="rect">
            <a:avLst/>
          </a:prstGeom>
        </p:spPr>
      </p:pic>
      <p:sp>
        <p:nvSpPr>
          <p:cNvPr id="165" name="Shape 165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Software Development for Synchrotron X-ray Spectroscopies</a:t>
            </a:r>
          </a:p>
        </p:txBody>
      </p:sp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1138793"/>
          </a:xfrm>
          <a:prstGeom prst="rect">
            <a:avLst/>
          </a:prstGeom>
        </p:spPr>
        <p:txBody>
          <a:bodyPr/>
          <a:lstStyle/>
          <a:p>
            <a:r>
              <a:t>Diffuse Scattering Workflow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xfrm>
            <a:off x="12143979" y="9336052"/>
            <a:ext cx="204417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68" name="image137.png" descr="C:\cygwin\home\justin\exm\papers\JointLab_2014_woz\NeXus workflow w- estimat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16199" y="1142258"/>
            <a:ext cx="8128001" cy="8081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lide footer_blue_64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171" name="slide header_646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</p:spPr>
      </p:pic>
      <p:sp>
        <p:nvSpPr>
          <p:cNvPr id="172" name="Shape 172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 Crystal Diffuse Scattering from Mullite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xfrm>
            <a:off x="12143979" y="9336052"/>
            <a:ext cx="204417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75" name="mullite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2485368" y="2195547"/>
            <a:ext cx="8034064" cy="66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9999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lide footer_blue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180" name="slide header_64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</p:spPr>
      </p:pic>
      <p:sp>
        <p:nvSpPr>
          <p:cNvPr id="181" name="Shape 181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grpSp>
        <p:nvGrpSpPr>
          <p:cNvPr id="184" name="Group 184"/>
          <p:cNvGrpSpPr/>
          <p:nvPr/>
        </p:nvGrpSpPr>
        <p:grpSpPr>
          <a:xfrm>
            <a:off x="848784" y="4853647"/>
            <a:ext cx="6560713" cy="4161403"/>
            <a:chOff x="0" y="0"/>
            <a:chExt cx="6560711" cy="4161402"/>
          </a:xfrm>
        </p:grpSpPr>
        <p:pic>
          <p:nvPicPr>
            <p:cNvPr id="182" name="bilayer-manganite-phase-diagram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8162"/>
              <a:ext cx="6560712" cy="4143241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sp>
          <p:nvSpPr>
            <p:cNvPr id="183" name="Shape 183"/>
            <p:cNvSpPr/>
            <p:nvPr/>
          </p:nvSpPr>
          <p:spPr>
            <a:xfrm>
              <a:off x="239827" y="0"/>
              <a:ext cx="292741" cy="4383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Expanding the Concept of a Data Set</a:t>
            </a: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2143979" y="9336052"/>
            <a:ext cx="204417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894541" y="4983972"/>
            <a:ext cx="5280959" cy="3364086"/>
          </a:xfrm>
          <a:prstGeom prst="rect">
            <a:avLst/>
          </a:prstGeom>
          <a:solidFill>
            <a:srgbClr val="711032">
              <a:alpha val="20000"/>
            </a:srgbClr>
          </a:solidFill>
          <a:ln>
            <a:solidFill>
              <a:srgbClr val="919191">
                <a:alpha val="20000"/>
              </a:srgbClr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2098921" y="9742452"/>
            <a:ext cx="29453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algn="ctr" defTabSz="825500">
              <a:defRPr sz="1400">
                <a:solidFill>
                  <a:srgbClr val="7A7A7A"/>
                </a:solidFill>
                <a:uFill>
                  <a:solidFill>
                    <a:srgbClr val="CBCBCB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fld id="{86CB4B4D-7CA3-9044-876B-883B54F8677D}" type="slidenum">
              <a:t>7</a:t>
            </a:fld>
            <a:r>
              <a:t>￼</a:t>
            </a:r>
          </a:p>
        </p:txBody>
      </p:sp>
      <p:pic>
        <p:nvPicPr>
          <p:cNvPr id="189" name="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0887" y="2059196"/>
            <a:ext cx="3990819" cy="2743201"/>
          </a:xfrm>
          <a:prstGeom prst="rect">
            <a:avLst/>
          </a:prstGeom>
        </p:spPr>
      </p:pic>
      <p:sp>
        <p:nvSpPr>
          <p:cNvPr id="190" name="Shape 190"/>
          <p:cNvSpPr/>
          <p:nvPr/>
        </p:nvSpPr>
        <p:spPr>
          <a:xfrm>
            <a:off x="4446744" y="3083098"/>
            <a:ext cx="4223969" cy="355601"/>
          </a:xfrm>
          <a:prstGeom prst="rightArrow">
            <a:avLst>
              <a:gd name="adj1" fmla="val 33083"/>
              <a:gd name="adj2" fmla="val 352841"/>
            </a:avLst>
          </a:prstGeom>
          <a:solidFill>
            <a:srgbClr val="7BA455"/>
          </a:solidFill>
          <a:ln>
            <a:solidFill>
              <a:srgbClr val="919191"/>
            </a:solidFill>
          </a:ln>
          <a:effectLst>
            <a:outerShdw blurRad="127000" dist="76200" dir="2700000" rotWithShape="0">
              <a:srgbClr val="E0E0E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1" name="Shape 191"/>
          <p:cNvSpPr/>
          <p:nvPr/>
        </p:nvSpPr>
        <p:spPr>
          <a:xfrm rot="16200000">
            <a:off x="1691466" y="6491366"/>
            <a:ext cx="3251946" cy="457201"/>
          </a:xfrm>
          <a:prstGeom prst="rightArrow">
            <a:avLst>
              <a:gd name="adj1" fmla="val 33083"/>
              <a:gd name="adj2" fmla="val 274432"/>
            </a:avLst>
          </a:prstGeom>
          <a:solidFill>
            <a:srgbClr val="E32400"/>
          </a:solidFill>
          <a:ln>
            <a:solidFill>
              <a:srgbClr val="919191"/>
            </a:solidFill>
          </a:ln>
          <a:effectLst>
            <a:outerShdw blurRad="127000" dist="76200" dir="2700000" rotWithShape="0">
              <a:srgbClr val="E0E0E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3225800" y="4495800"/>
            <a:ext cx="2374458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400" b="1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lvl1pPr>
          </a:lstStyle>
          <a:p>
            <a:r>
              <a:t>Phase Diagram</a:t>
            </a:r>
          </a:p>
        </p:txBody>
      </p:sp>
      <p:sp>
        <p:nvSpPr>
          <p:cNvPr id="193" name="Shape 193"/>
          <p:cNvSpPr/>
          <p:nvPr/>
        </p:nvSpPr>
        <p:spPr>
          <a:xfrm>
            <a:off x="7912078" y="8490177"/>
            <a:ext cx="4691478" cy="660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pPr>
              <a:defRPr sz="3600" b="1">
                <a:solidFill>
                  <a:srgbClr val="275D90"/>
                </a:solidFill>
                <a:uFill>
                  <a:solidFill>
                    <a:srgbClr val="275D90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pPr>
            <a:r>
              <a:rPr sz="3100"/>
              <a:t>Total Data: </a:t>
            </a:r>
            <a:r>
              <a:rPr sz="3500">
                <a:latin typeface="Times New Roman"/>
                <a:ea typeface="Times New Roman"/>
                <a:cs typeface="Times New Roman"/>
                <a:sym typeface="Times New Roman"/>
              </a:rPr>
              <a:t>S(Q</a:t>
            </a:r>
            <a:r>
              <a:rPr sz="3500" b="0">
                <a:latin typeface="Times New Roman"/>
                <a:ea typeface="Times New Roman"/>
                <a:cs typeface="Times New Roman"/>
                <a:sym typeface="Times New Roman"/>
              </a:rPr>
              <a:t>, T, </a:t>
            </a:r>
            <a:r>
              <a:rPr sz="3500" b="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sz="3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194" name="Shape 194"/>
          <p:cNvSpPr/>
          <p:nvPr/>
        </p:nvSpPr>
        <p:spPr>
          <a:xfrm rot="9231506">
            <a:off x="3508537" y="5087851"/>
            <a:ext cx="5416675" cy="355601"/>
          </a:xfrm>
          <a:prstGeom prst="rightArrow">
            <a:avLst>
              <a:gd name="adj1" fmla="val 33083"/>
              <a:gd name="adj2" fmla="val 352841"/>
            </a:avLst>
          </a:prstGeom>
          <a:solidFill>
            <a:srgbClr val="7BA455"/>
          </a:solidFill>
          <a:ln>
            <a:solidFill>
              <a:srgbClr val="919191"/>
            </a:solidFill>
          </a:ln>
          <a:effectLst>
            <a:outerShdw blurRad="127000" dist="76200" dir="2700000" rotWithShape="0">
              <a:srgbClr val="E0E0E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7008255" y="7233167"/>
            <a:ext cx="2387601" cy="355601"/>
          </a:xfrm>
          <a:prstGeom prst="rightArrow">
            <a:avLst>
              <a:gd name="adj1" fmla="val 33083"/>
              <a:gd name="adj2" fmla="val 352841"/>
            </a:avLst>
          </a:prstGeom>
          <a:solidFill>
            <a:srgbClr val="7BA455"/>
          </a:solidFill>
          <a:ln>
            <a:solidFill>
              <a:srgbClr val="919191"/>
            </a:solidFill>
          </a:ln>
          <a:effectLst>
            <a:outerShdw blurRad="127000" dist="76200" dir="2700000" rotWithShape="0">
              <a:srgbClr val="E0E0E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98" name="Group 198"/>
          <p:cNvGrpSpPr/>
          <p:nvPr/>
        </p:nvGrpSpPr>
        <p:grpSpPr>
          <a:xfrm>
            <a:off x="9486900" y="6502400"/>
            <a:ext cx="3197758" cy="1816100"/>
            <a:chOff x="0" y="0"/>
            <a:chExt cx="3197757" cy="18161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3197758" cy="1816100"/>
            </a:xfrm>
            <a:prstGeom prst="roundRect">
              <a:avLst>
                <a:gd name="adj" fmla="val 10490"/>
              </a:avLst>
            </a:prstGeom>
            <a:solidFill>
              <a:srgbClr val="711032"/>
            </a:solidFill>
            <a:ln w="9525" cap="flat">
              <a:solidFill>
                <a:srgbClr val="919191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7824" y="234664"/>
              <a:ext cx="2971801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2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Correlated Data </a:t>
              </a:r>
              <a:br/>
              <a:r>
                <a:t>Analysis/</a:t>
              </a:r>
            </a:p>
            <a:p>
              <a:pPr>
                <a:defRPr sz="26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Machine Learning</a:t>
              </a:r>
            </a:p>
          </p:txBody>
        </p:sp>
      </p:grpSp>
      <p:pic>
        <p:nvPicPr>
          <p:cNvPr id="199" name="lmo34 Medium No Borde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37986" y="1685293"/>
            <a:ext cx="4143843" cy="464029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grpId="3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2" presetClass="entr" presetSubtype="8" fill="hold" grpId="7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5" animBg="1" advAuto="0"/>
      <p:bldP spid="187" grpId="7" animBg="1" advAuto="0"/>
      <p:bldP spid="190" grpId="1" animBg="1" advAuto="0"/>
      <p:bldP spid="191" grpId="6" animBg="1" advAuto="0"/>
      <p:bldP spid="192" grpId="4" animBg="1" advAuto="0"/>
      <p:bldP spid="194" grpId="3" animBg="1" advAuto="0"/>
      <p:bldP spid="195" grpId="8" animBg="1" advAuto="0"/>
      <p:bldP spid="198" grpId="9" animBg="1" advAuto="0"/>
      <p:bldP spid="199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204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</p:spPr>
      </p:pic>
      <p:sp>
        <p:nvSpPr>
          <p:cNvPr id="205" name="Shape 205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pic>
        <p:nvPicPr>
          <p:cNvPr id="206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2016195"/>
          </a:xfrm>
          <a:prstGeom prst="rect">
            <a:avLst/>
          </a:prstGeom>
        </p:spPr>
        <p:txBody>
          <a:bodyPr/>
          <a:lstStyle/>
          <a:p>
            <a:r>
              <a:t>Charge Density Wave formation in Sm</a:t>
            </a:r>
            <a:r>
              <a:rPr baseline="-5998"/>
              <a:t>2</a:t>
            </a:r>
            <a:r>
              <a:t>Ru</a:t>
            </a:r>
            <a:r>
              <a:rPr baseline="-5998"/>
              <a:t>3</a:t>
            </a:r>
            <a:r>
              <a:t>Ge</a:t>
            </a:r>
            <a:r>
              <a:rPr baseline="-5998"/>
              <a:t>5</a:t>
            </a:r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12143979" y="9336052"/>
            <a:ext cx="204417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213" name="Group 213"/>
          <p:cNvGrpSpPr/>
          <p:nvPr/>
        </p:nvGrpSpPr>
        <p:grpSpPr>
          <a:xfrm>
            <a:off x="3414513" y="1915602"/>
            <a:ext cx="9400393" cy="6350002"/>
            <a:chOff x="0" y="0"/>
            <a:chExt cx="9400392" cy="6350001"/>
          </a:xfrm>
        </p:grpSpPr>
        <p:pic>
          <p:nvPicPr>
            <p:cNvPr id="210" name="image2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491602" cy="6350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image26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0503" r="15479"/>
            <a:stretch>
              <a:fillRect/>
            </a:stretch>
          </p:blipFill>
          <p:spPr>
            <a:xfrm>
              <a:off x="6524997" y="0"/>
              <a:ext cx="2875396" cy="6350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image27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0757" r="16691"/>
            <a:stretch>
              <a:fillRect/>
            </a:stretch>
          </p:blipFill>
          <p:spPr>
            <a:xfrm>
              <a:off x="3737598" y="0"/>
              <a:ext cx="2809548" cy="6350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4" name="image2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4012" y="3334482"/>
            <a:ext cx="3619082" cy="3655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mruge-all-temperature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2" y="1219200"/>
            <a:ext cx="13004803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2994294" y="8594873"/>
            <a:ext cx="6775406" cy="32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57798" indent="57798">
              <a:defRPr sz="1600">
                <a:solidFill>
                  <a:srgbClr val="174F86"/>
                </a:solidFill>
              </a:defRPr>
            </a:pPr>
            <a:r>
              <a:t>Daniel E. Bugaris, </a:t>
            </a:r>
            <a:r>
              <a:rPr i="1"/>
              <a:t>et al</a:t>
            </a:r>
            <a:r>
              <a:t> (Journal of American Chemical Society, accepted)</a:t>
            </a:r>
          </a:p>
        </p:txBody>
      </p:sp>
      <p:sp>
        <p:nvSpPr>
          <p:cNvPr id="217" name="Shape 217"/>
          <p:cNvSpPr/>
          <p:nvPr/>
        </p:nvSpPr>
        <p:spPr>
          <a:xfrm>
            <a:off x="1054100" y="9029700"/>
            <a:ext cx="4980199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Workshop on Midscale Instrumentation for Quantum Materials  - December 5-6, 2016</a:t>
            </a:r>
          </a:p>
        </p:txBody>
      </p:sp>
      <p:pic>
        <p:nvPicPr>
          <p:cNvPr id="218" name="NeXpy-smruge.png"/>
          <p:cNvPicPr>
            <a:picLocks noChangeAspect="1"/>
          </p:cNvPicPr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>
            <a:off x="-142844" y="132839"/>
            <a:ext cx="7693028" cy="9097421"/>
          </a:xfrm>
          <a:prstGeom prst="rect">
            <a:avLst/>
          </a:prstGeom>
        </p:spPr>
      </p:pic>
      <p:pic>
        <p:nvPicPr>
          <p:cNvPr id="219" name="image2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344600" y="1855856"/>
            <a:ext cx="5630255" cy="50991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20" name="NeXpy Script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63768" y="127000"/>
            <a:ext cx="10331263" cy="9753600"/>
          </a:xfrm>
          <a:prstGeom prst="rect">
            <a:avLst/>
          </a:prstGeom>
        </p:spPr>
      </p:pic>
      <p:pic>
        <p:nvPicPr>
          <p:cNvPr id="221" name="NeXpy Script.png"/>
          <p:cNvPicPr>
            <a:picLocks noChangeAspect="1"/>
          </p:cNvPicPr>
          <p:nvPr/>
        </p:nvPicPr>
        <p:blipFill>
          <a:blip r:embed="rId11">
            <a:extLst/>
          </a:blip>
          <a:srcRect l="10188" t="10694" r="8905" b="67116"/>
          <a:stretch>
            <a:fillRect/>
          </a:stretch>
        </p:blipFill>
        <p:spPr>
          <a:xfrm>
            <a:off x="369490" y="3188098"/>
            <a:ext cx="12265662" cy="317573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1000" fill="hold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xit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6" dur="1000" fill="hold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3" animBg="1" advAuto="0"/>
      <p:bldP spid="215" grpId="1" animBg="1" advAuto="0"/>
      <p:bldP spid="215" grpId="2" animBg="1" advAuto="0"/>
      <p:bldP spid="218" grpId="4" animBg="1" advAuto="0"/>
      <p:bldP spid="219" grpId="9" animBg="1" advAuto="0"/>
      <p:bldP spid="220" grpId="5" animBg="1" advAuto="0"/>
      <p:bldP spid="220" grpId="8" animBg="1" advAuto="0"/>
      <p:bldP spid="221" grpId="6" animBg="1" advAuto="0"/>
      <p:bldP spid="221" grpId="7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lide footer_blue_6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78900"/>
            <a:ext cx="13360400" cy="774904"/>
          </a:xfrm>
          <a:prstGeom prst="rect">
            <a:avLst/>
          </a:prstGeom>
        </p:spPr>
      </p:pic>
      <p:pic>
        <p:nvPicPr>
          <p:cNvPr id="224" name="slide header_64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6400" y="-12700"/>
            <a:ext cx="13449300" cy="228639"/>
          </a:xfrm>
          <a:prstGeom prst="rect">
            <a:avLst/>
          </a:prstGeom>
        </p:spPr>
      </p:pic>
      <p:sp>
        <p:nvSpPr>
          <p:cNvPr id="225" name="Shape 225"/>
          <p:cNvSpPr/>
          <p:nvPr/>
        </p:nvSpPr>
        <p:spPr>
          <a:xfrm>
            <a:off x="1054100" y="9029700"/>
            <a:ext cx="3885655" cy="26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0" marR="0" defTabSz="825500">
              <a:defRPr sz="1100">
                <a:solidFill>
                  <a:srgbClr val="50505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ExFaC Hack-a-thon on Cloud Data Servers - Feb. 28 to Mar. 3</a:t>
            </a:r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Materials Data Facility</a:t>
            </a:r>
          </a:p>
        </p:txBody>
      </p:sp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28" name="mdf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419" y="1834532"/>
            <a:ext cx="8071962" cy="7080038"/>
          </a:xfrm>
          <a:prstGeom prst="rect">
            <a:avLst/>
          </a:prstGeom>
        </p:spPr>
      </p:pic>
      <p:sp>
        <p:nvSpPr>
          <p:cNvPr id="229" name="Shape 229"/>
          <p:cNvSpPr/>
          <p:nvPr/>
        </p:nvSpPr>
        <p:spPr>
          <a:xfrm>
            <a:off x="3440259" y="8529659"/>
            <a:ext cx="5755982" cy="58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t>http://materialsdatafacility.org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919191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11032"/>
        </a:solidFill>
        <a:ln w="9525" cap="flat">
          <a:solidFill>
            <a:srgbClr val="91919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57799" marR="57799" indent="0" algn="l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919191"/>
            </a:solidFill>
            <a:effectLst/>
            <a:uFill>
              <a:solidFill>
                <a:srgbClr val="919191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91919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57799" marR="57799" indent="0" algn="l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919191"/>
            </a:solidFill>
            <a:effectLst/>
            <a:uFill>
              <a:solidFill>
                <a:srgbClr val="919191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11032"/>
        </a:solidFill>
        <a:ln w="9525" cap="flat">
          <a:solidFill>
            <a:srgbClr val="91919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57799" marR="57799" indent="0" algn="l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919191"/>
            </a:solidFill>
            <a:effectLst/>
            <a:uFill>
              <a:solidFill>
                <a:srgbClr val="919191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91919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57799" marR="57799" indent="0" algn="l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919191"/>
            </a:solidFill>
            <a:effectLst/>
            <a:uFill>
              <a:solidFill>
                <a:srgbClr val="919191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Microsoft Macintosh PowerPoint</Application>
  <PresentationFormat>Custom</PresentationFormat>
  <Paragraphs>117</Paragraphs>
  <Slides>18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White</vt:lpstr>
      <vt:lpstr>ExFaC Hack-A-Thon Cloud Access to Big Data</vt:lpstr>
      <vt:lpstr>Discovery Engines for Big Data</vt:lpstr>
      <vt:lpstr>APS Data Rates</vt:lpstr>
      <vt:lpstr>Measuring X-ray Diffuse Scattering with Continuous Rotation Method</vt:lpstr>
      <vt:lpstr>Diffuse Scattering Workflow</vt:lpstr>
      <vt:lpstr>Single Crystal Diffuse Scattering from Mullite</vt:lpstr>
      <vt:lpstr>Expanding the Concept of a Data Set</vt:lpstr>
      <vt:lpstr>Charge Density Wave formation in Sm2Ru3Ge5</vt:lpstr>
      <vt:lpstr>Materials Data Facility</vt:lpstr>
      <vt:lpstr>MDF Search</vt:lpstr>
      <vt:lpstr>Remote Data Access</vt:lpstr>
      <vt:lpstr>NeXpy - a Python toolbox for big data</vt:lpstr>
      <vt:lpstr>The NeXus File Service (NXFS)</vt:lpstr>
      <vt:lpstr>PowerPoint Presentation</vt:lpstr>
      <vt:lpstr>NXFS Performance </vt:lpstr>
      <vt:lpstr>Conceptual Design of a Cloud Server</vt:lpstr>
      <vt:lpstr>NeXus Wrapper Files</vt:lpstr>
      <vt:lpstr>Cloud Data Servers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ExFaC Hack-A-Thon Cloud Access to Big Data</dc:title>
  <cp:lastModifiedBy>Ray Osborn</cp:lastModifiedBy>
  <cp:revision>1</cp:revision>
  <dcterms:modified xsi:type="dcterms:W3CDTF">2017-02-28T17:48:06Z</dcterms:modified>
</cp:coreProperties>
</file>